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60" r:id="rId2"/>
    <p:sldId id="261" r:id="rId3"/>
  </p:sldIdLst>
  <p:sldSz cx="30275213" cy="42811700"/>
  <p:notesSz cx="6858000" cy="9144000"/>
  <p:defaultTextStyle>
    <a:defPPr>
      <a:defRPr lang="en-US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CB5"/>
    <a:srgbClr val="FFFFFF"/>
    <a:srgbClr val="C3C0AB"/>
    <a:srgbClr val="000000"/>
    <a:srgbClr val="ECBE2B"/>
    <a:srgbClr val="9FCC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17"/>
    <p:restoredTop sz="94674"/>
  </p:normalViewPr>
  <p:slideViewPr>
    <p:cSldViewPr snapToGrid="0" snapToObjects="1">
      <p:cViewPr>
        <p:scale>
          <a:sx n="60" d="100"/>
          <a:sy n="60" d="100"/>
        </p:scale>
        <p:origin x="1624" y="-1352"/>
      </p:cViewPr>
      <p:guideLst>
        <p:guide orient="horz" pos="13484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3A8E4-A060-EF46-A7E3-D11A29A2D7F0}" type="datetimeFigureOut">
              <a:rPr lang="en-US" smtClean="0"/>
              <a:t>9/12/17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A18C8-58B4-1946-8064-7251099DE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55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689E3-3A63-3A4E-9E90-97E9E2195476}" type="datetimeFigureOut">
              <a:rPr lang="en-US" smtClean="0"/>
              <a:t>9/12/17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962EF-0C3C-894E-807C-EE1489709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9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962EF-0C3C-894E-807C-EE1489709F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98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6606" y="2803606"/>
            <a:ext cx="17244978" cy="1558519"/>
          </a:xfrm>
          <a:prstGeom prst="rect">
            <a:avLst/>
          </a:prstGeom>
        </p:spPr>
        <p:txBody>
          <a:bodyPr/>
          <a:lstStyle>
            <a:lvl1pPr algn="l">
              <a:defRPr sz="100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GB" dirty="0" smtClean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6605" y="4341487"/>
            <a:ext cx="17244979" cy="111951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8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Second headline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296605" y="429080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4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2800">
                <a:solidFill>
                  <a:srgbClr val="FFFFFF"/>
                </a:solidFill>
                <a:latin typeface="Arial"/>
                <a:cs typeface="Arial"/>
              </a:defRPr>
            </a:lvl2pPr>
          </a:lstStyle>
          <a:p>
            <a:pPr lvl="0"/>
            <a:r>
              <a:rPr lang="en-GB" dirty="0" smtClean="0"/>
              <a:t>Author 1 (Author 2…)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 hasCustomPrompt="1"/>
          </p:nvPr>
        </p:nvSpPr>
        <p:spPr>
          <a:xfrm>
            <a:off x="1296606" y="1187451"/>
            <a:ext cx="17244978" cy="37464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900"/>
            </a:lvl2pPr>
            <a:lvl3pPr marL="4176339" indent="0">
              <a:buNone/>
              <a:defRPr sz="900"/>
            </a:lvl3pPr>
            <a:lvl4pPr marL="6264508" indent="0">
              <a:buNone/>
              <a:defRPr sz="900"/>
            </a:lvl4pPr>
            <a:lvl5pPr marL="8352678" indent="0">
              <a:buNone/>
              <a:defRPr sz="900"/>
            </a:lvl5pPr>
          </a:lstStyle>
          <a:p>
            <a:pPr lvl="0"/>
            <a:r>
              <a:rPr lang="en-GB" dirty="0" smtClean="0"/>
              <a:t>(1) Institute, address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96606" y="1568450"/>
            <a:ext cx="17244978" cy="438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 smtClean="0"/>
              <a:t>(2) Institute,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64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9051"/>
            <a:ext cx="30275213" cy="5461469"/>
          </a:xfrm>
          <a:prstGeom prst="rect">
            <a:avLst/>
          </a:prstGeom>
          <a:solidFill>
            <a:srgbClr val="00666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98269" tIns="149137" rIns="298269" bIns="149137" rtlCol="0" anchor="ctr"/>
          <a:lstStyle/>
          <a:p>
            <a:pPr algn="ctr"/>
            <a:endParaRPr lang="en-US"/>
          </a:p>
        </p:txBody>
      </p:sp>
      <p:pic>
        <p:nvPicPr>
          <p:cNvPr id="8" name="Picture 7" descr="EMBL_EBI_CMYK_reversed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450" y="1528823"/>
            <a:ext cx="8131116" cy="2514227"/>
          </a:xfrm>
          <a:prstGeom prst="rect">
            <a:avLst/>
          </a:prstGeom>
        </p:spPr>
      </p:pic>
      <p:sp>
        <p:nvSpPr>
          <p:cNvPr id="9" name="Text Placeholder 17"/>
          <p:cNvSpPr txBox="1">
            <a:spLocks/>
          </p:cNvSpPr>
          <p:nvPr userDrawn="1"/>
        </p:nvSpPr>
        <p:spPr>
          <a:xfrm>
            <a:off x="20042834" y="40858701"/>
            <a:ext cx="9754369" cy="1483460"/>
          </a:xfrm>
          <a:prstGeom prst="rect">
            <a:avLst/>
          </a:prstGeom>
          <a:ln>
            <a:noFill/>
          </a:ln>
        </p:spPr>
        <p:txBody>
          <a:bodyPr lIns="298269" tIns="149137" rIns="298269" bIns="149137">
            <a:noAutofit/>
          </a:bodyPr>
          <a:lstStyle>
            <a:lvl1pPr marL="0" indent="0" algn="l" defTabSz="640080" rtl="0" eaLnBrk="1" latinLnBrk="0" hangingPunct="1">
              <a:spcBef>
                <a:spcPct val="20000"/>
              </a:spcBef>
              <a:buFont typeface="Arial"/>
              <a:buNone/>
              <a:tabLst>
                <a:tab pos="1524000" algn="l"/>
              </a:tabLst>
              <a:defRPr sz="600" b="0" kern="1200" baseline="0">
                <a:solidFill>
                  <a:srgbClr val="006666"/>
                </a:solidFill>
                <a:latin typeface="Arial"/>
                <a:ea typeface="+mn-ea"/>
                <a:cs typeface="Arial"/>
              </a:defRPr>
            </a:lvl1pPr>
            <a:lvl2pPr marL="64008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2pPr>
            <a:lvl3pPr marL="128016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3pPr>
            <a:lvl4pPr marL="192024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4pPr>
            <a:lvl5pPr marL="256032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6400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1524000" algn="l"/>
              </a:tabLst>
              <a:defRPr/>
            </a:pP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European Bioinformatics</a:t>
            </a:r>
            <a:r>
              <a:rPr lang="en-GB" sz="2000" kern="1200" spc="0" baseline="0" dirty="0" smtClean="0">
                <a:solidFill>
                  <a:srgbClr val="006666"/>
                </a:solidFill>
                <a:latin typeface="Helvetica Neue"/>
                <a:cs typeface="Helvetica Neue"/>
              </a:rPr>
              <a:t> Institute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			Tel. +44 (0) 1223 494 444</a:t>
            </a:r>
            <a:b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Wellcome Genome Campus				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intact-help@ebi.ac.uk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 </a:t>
            </a:r>
            <a:b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Hinxton, Cambridge, CB10 1SD, UK		http://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www.ebi.ac.uk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/intact/	</a:t>
            </a:r>
            <a:endParaRPr lang="en-GB" sz="2000" kern="1200" spc="0" dirty="0">
              <a:solidFill>
                <a:srgbClr val="006666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9022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tiff"/><Relationship Id="rId20" Type="http://schemas.openxmlformats.org/officeDocument/2006/relationships/image" Target="../media/image19.png"/><Relationship Id="rId21" Type="http://schemas.openxmlformats.org/officeDocument/2006/relationships/image" Target="../media/image20.png"/><Relationship Id="rId22" Type="http://schemas.openxmlformats.org/officeDocument/2006/relationships/image" Target="../media/image21.png"/><Relationship Id="rId23" Type="http://schemas.openxmlformats.org/officeDocument/2006/relationships/image" Target="../media/image22.png"/><Relationship Id="rId24" Type="http://schemas.openxmlformats.org/officeDocument/2006/relationships/image" Target="../media/image23.png"/><Relationship Id="rId25" Type="http://schemas.openxmlformats.org/officeDocument/2006/relationships/image" Target="../media/image24.tiff"/><Relationship Id="rId10" Type="http://schemas.openxmlformats.org/officeDocument/2006/relationships/image" Target="../media/image9.gif"/><Relationship Id="rId11" Type="http://schemas.openxmlformats.org/officeDocument/2006/relationships/image" Target="../media/image10.tiff"/><Relationship Id="rId12" Type="http://schemas.openxmlformats.org/officeDocument/2006/relationships/image" Target="../media/image11.tiff"/><Relationship Id="rId13" Type="http://schemas.openxmlformats.org/officeDocument/2006/relationships/image" Target="../media/image12.tiff"/><Relationship Id="rId14" Type="http://schemas.openxmlformats.org/officeDocument/2006/relationships/image" Target="../media/image13.tiff"/><Relationship Id="rId15" Type="http://schemas.openxmlformats.org/officeDocument/2006/relationships/image" Target="../media/image14.tiff"/><Relationship Id="rId16" Type="http://schemas.openxmlformats.org/officeDocument/2006/relationships/image" Target="../media/image15.tiff"/><Relationship Id="rId17" Type="http://schemas.openxmlformats.org/officeDocument/2006/relationships/image" Target="../media/image16.tiff"/><Relationship Id="rId18" Type="http://schemas.openxmlformats.org/officeDocument/2006/relationships/image" Target="../media/image17.tiff"/><Relationship Id="rId19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7111064" y="9981698"/>
            <a:ext cx="8049684" cy="7263649"/>
            <a:chOff x="6998797" y="8604837"/>
            <a:chExt cx="8049684" cy="726364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1075" y="8604837"/>
              <a:ext cx="5797406" cy="7263649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3650" y="12749267"/>
              <a:ext cx="1759305" cy="2489185"/>
            </a:xfrm>
            <a:prstGeom prst="rect">
              <a:avLst/>
            </a:prstGeom>
          </p:spPr>
        </p:pic>
        <p:grpSp>
          <p:nvGrpSpPr>
            <p:cNvPr id="62" name="Group 61"/>
            <p:cNvGrpSpPr/>
            <p:nvPr/>
          </p:nvGrpSpPr>
          <p:grpSpPr>
            <a:xfrm>
              <a:off x="6998797" y="11444504"/>
              <a:ext cx="4721373" cy="1384995"/>
              <a:chOff x="8523328" y="11633341"/>
              <a:chExt cx="4721373" cy="1384995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9550825" y="11633341"/>
                <a:ext cx="3693876" cy="1384995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We estimate which</a:t>
                </a:r>
              </a:p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domains are likely to </a:t>
                </a:r>
              </a:p>
              <a:p>
                <a:pPr marL="571500" marR="0" lvl="0" indent="-571500" algn="ctr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m</a:t>
                </a: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ediate interaction</a:t>
                </a: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8523328" y="11849787"/>
                <a:ext cx="903599" cy="903599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</p:grpSp>
      <p:grpSp>
        <p:nvGrpSpPr>
          <p:cNvPr id="67" name="Group 66"/>
          <p:cNvGrpSpPr/>
          <p:nvPr/>
        </p:nvGrpSpPr>
        <p:grpSpPr>
          <a:xfrm>
            <a:off x="1931414" y="9267564"/>
            <a:ext cx="4951218" cy="3212238"/>
            <a:chOff x="1989973" y="9053117"/>
            <a:chExt cx="4951218" cy="321223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9973" y="9053117"/>
              <a:ext cx="4339821" cy="2702922"/>
            </a:xfrm>
            <a:prstGeom prst="rect">
              <a:avLst/>
            </a:prstGeom>
          </p:spPr>
        </p:pic>
        <p:sp>
          <p:nvSpPr>
            <p:cNvPr id="64" name="TextBox 63"/>
            <p:cNvSpPr txBox="1"/>
            <p:nvPr/>
          </p:nvSpPr>
          <p:spPr>
            <a:xfrm>
              <a:off x="5293980" y="9417225"/>
              <a:ext cx="1647211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 smtClean="0">
                  <a:latin typeface="Helvetica Neue" charset="0"/>
                  <a:ea typeface="Helvetica Neue" charset="0"/>
                  <a:cs typeface="Helvetica Neue" charset="0"/>
                </a:rPr>
                <a:t>Globular </a:t>
              </a:r>
            </a:p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 smtClean="0">
                  <a:latin typeface="Helvetica Neue" charset="0"/>
                  <a:ea typeface="Helvetica Neue" charset="0"/>
                  <a:cs typeface="Helvetica Neue" charset="0"/>
                </a:rPr>
                <a:t>domains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493348" y="11311248"/>
              <a:ext cx="1258597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 smtClean="0">
                  <a:latin typeface="Helvetica Neue" charset="0"/>
                  <a:ea typeface="Helvetica Neue" charset="0"/>
                  <a:cs typeface="Helvetica Neue" charset="0"/>
                </a:rPr>
                <a:t>Linear </a:t>
              </a:r>
            </a:p>
            <a:p>
              <a:pPr marL="571500" marR="0" lvl="0" indent="-571500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 smtClean="0">
                  <a:latin typeface="Helvetica Neue" charset="0"/>
                  <a:ea typeface="Helvetica Neue" charset="0"/>
                  <a:cs typeface="Helvetica Neue" charset="0"/>
                </a:rPr>
                <a:t>motif</a:t>
              </a:r>
            </a:p>
          </p:txBody>
        </p:sp>
        <p:cxnSp>
          <p:nvCxnSpPr>
            <p:cNvPr id="22" name="Straight Arrow Connector 21"/>
            <p:cNvCxnSpPr>
              <a:stCxn id="65" idx="3"/>
            </p:cNvCxnSpPr>
            <p:nvPr/>
          </p:nvCxnSpPr>
          <p:spPr>
            <a:xfrm flipV="1">
              <a:off x="3751945" y="11447807"/>
              <a:ext cx="710955" cy="340495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H="1">
              <a:off x="5010869" y="10360405"/>
              <a:ext cx="834172" cy="347507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H="1">
              <a:off x="5881165" y="10383313"/>
              <a:ext cx="469894" cy="468016"/>
            </a:xfrm>
            <a:prstGeom prst="straightConnector1">
              <a:avLst/>
            </a:prstGeom>
            <a:ln w="127000">
              <a:solidFill>
                <a:srgbClr val="008CB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2" name="Oval 141"/>
          <p:cNvSpPr/>
          <p:nvPr/>
        </p:nvSpPr>
        <p:spPr>
          <a:xfrm rot="19064945">
            <a:off x="1113341" y="6298110"/>
            <a:ext cx="14590631" cy="14565832"/>
          </a:xfrm>
          <a:prstGeom prst="ellipse">
            <a:avLst/>
          </a:prstGeom>
          <a:noFill/>
          <a:ln w="127000">
            <a:solidFill>
              <a:srgbClr val="008CB5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961" y="17576462"/>
            <a:ext cx="3106337" cy="18071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609" y="17535395"/>
            <a:ext cx="960977" cy="13600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4019" y="1752245"/>
            <a:ext cx="20262218" cy="3491738"/>
          </a:xfrm>
        </p:spPr>
        <p:txBody>
          <a:bodyPr/>
          <a:lstStyle/>
          <a:p>
            <a:r>
              <a:rPr lang="en-US" sz="7600" dirty="0" smtClean="0"/>
              <a:t>Identifying </a:t>
            </a:r>
            <a:r>
              <a:rPr lang="en-US" sz="7600" dirty="0"/>
              <a:t>novel functional linear </a:t>
            </a:r>
            <a:r>
              <a:rPr lang="en-US" sz="7600" dirty="0" smtClean="0"/>
              <a:t>motifs using </a:t>
            </a:r>
            <a:r>
              <a:rPr lang="en-US" sz="7600" dirty="0"/>
              <a:t>host-viral </a:t>
            </a:r>
            <a:r>
              <a:rPr lang="en-US" sz="7600" dirty="0" smtClean="0"/>
              <a:t>protein interactions </a:t>
            </a:r>
            <a:r>
              <a:rPr lang="en-US" sz="7600" dirty="0"/>
              <a:t>and the principle of convergent evolution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296605" y="429079"/>
            <a:ext cx="17244979" cy="1267993"/>
          </a:xfrm>
        </p:spPr>
        <p:txBody>
          <a:bodyPr/>
          <a:lstStyle/>
          <a:p>
            <a:r>
              <a:rPr lang="en-US" sz="4800" dirty="0" smtClean="0"/>
              <a:t>Vitalii Kleshchevnikov, </a:t>
            </a:r>
            <a:r>
              <a:rPr lang="en-US" sz="4800" dirty="0" err="1" smtClean="0"/>
              <a:t>Evangelia</a:t>
            </a:r>
            <a:r>
              <a:rPr lang="en-US" sz="4800" dirty="0" smtClean="0"/>
              <a:t> </a:t>
            </a:r>
            <a:r>
              <a:rPr lang="en-US" sz="4800" dirty="0" err="1" smtClean="0"/>
              <a:t>Petsalaki</a:t>
            </a:r>
            <a:endParaRPr lang="en-US" sz="4800" dirty="0"/>
          </a:p>
        </p:txBody>
      </p:sp>
      <p:sp>
        <p:nvSpPr>
          <p:cNvPr id="158" name="Text Placeholder 3"/>
          <p:cNvSpPr txBox="1">
            <a:spLocks/>
          </p:cNvSpPr>
          <p:nvPr/>
        </p:nvSpPr>
        <p:spPr>
          <a:xfrm>
            <a:off x="1296605" y="1196735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3400" kern="1200">
                <a:solidFill>
                  <a:srgbClr val="FFFFFF"/>
                </a:solidFill>
                <a:latin typeface="Helvetica Neue"/>
                <a:ea typeface="+mn-ea"/>
                <a:cs typeface="Helvetica Neue"/>
              </a:defRPr>
            </a:lvl1pPr>
            <a:lvl2pPr marL="208817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63" name="Content Placeholder 162"/>
          <p:cNvSpPr>
            <a:spLocks noGrp="1"/>
          </p:cNvSpPr>
          <p:nvPr>
            <p:ph sz="quarter" idx="11"/>
          </p:nvPr>
        </p:nvSpPr>
        <p:spPr>
          <a:xfrm>
            <a:off x="1296606" y="1208716"/>
            <a:ext cx="17244978" cy="374649"/>
          </a:xfrm>
        </p:spPr>
        <p:txBody>
          <a:bodyPr/>
          <a:lstStyle/>
          <a:p>
            <a:r>
              <a:rPr lang="en-US" sz="3500" dirty="0" smtClean="0"/>
              <a:t>EMBL-EBI, how do I call the group?</a:t>
            </a:r>
            <a:endParaRPr lang="en-US" sz="3500" dirty="0"/>
          </a:p>
        </p:txBody>
      </p:sp>
      <p:sp>
        <p:nvSpPr>
          <p:cNvPr id="147" name="Oval 146"/>
          <p:cNvSpPr/>
          <p:nvPr/>
        </p:nvSpPr>
        <p:spPr>
          <a:xfrm rot="5111131">
            <a:off x="3208965" y="22010840"/>
            <a:ext cx="14637055" cy="18523737"/>
          </a:xfrm>
          <a:prstGeom prst="ellipse">
            <a:avLst/>
          </a:prstGeom>
          <a:noFill/>
          <a:ln w="127000">
            <a:solidFill>
              <a:srgbClr val="ECBE2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851673" y="38259773"/>
            <a:ext cx="25554684" cy="3277820"/>
            <a:chOff x="750902" y="37863703"/>
            <a:chExt cx="26213413" cy="3277820"/>
          </a:xfrm>
        </p:grpSpPr>
        <p:sp>
          <p:nvSpPr>
            <p:cNvPr id="79" name="TextBox 191"/>
            <p:cNvSpPr txBox="1"/>
            <p:nvPr/>
          </p:nvSpPr>
          <p:spPr>
            <a:xfrm>
              <a:off x="750902" y="37863703"/>
              <a:ext cx="12913774" cy="3277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100" dirty="0" smtClean="0">
                  <a:latin typeface="Helvetica Neue" charset="0"/>
                  <a:ea typeface="Helvetica Neue" charset="0"/>
                  <a:cs typeface="Helvetica Neue" charset="0"/>
                </a:rPr>
                <a:t>References:</a:t>
              </a:r>
            </a:p>
            <a:p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consortium databases such as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MINT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, DIP,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BHF-UCL, MPIDB,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MatrixDB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HPIDb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I2D-IMEx,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InnateDB-IMEx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MolCon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UniProt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MBInfo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are currently integrated into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[1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].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Orchard S,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Ammari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M, Aranda B, et al. The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project—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as a common curation platform for 11 molecular interaction databases. Nucleic Acids Research. 2014;42(Database issue):D358-D363. 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	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2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Orchard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S,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Kerrien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S,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Abbani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S, Aranda B,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Bhate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J, Bidwell S, et al. Protein interaction data curation: the International Molecular Exchange (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 consortium. Nature Meth. 2012;9:345–350. </a:t>
              </a:r>
              <a:endParaRPr lang="en-US" sz="16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3. Vincent M, Schnell S. A collection of intrinsic disorder characterizations from eukaryotic proteomes. Scientific Data. 2016;3:160045. </a:t>
              </a:r>
              <a:endParaRPr lang="en-US" sz="16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4. Marc Carlson (2017).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GO.db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: A set of annotation maps describing the entire Gene Ontology. R package version 3.4.1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</a:t>
              </a: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5.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Guangchuang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Yu, Li-Gen Wang,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Yanyan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Han and Qing-Yu He.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clusterProfiler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: an R package for comparing biological themes among gene clusters. OMICS: A Journal of  Integrative Biology 2012, 16(5):284-287</a:t>
              </a:r>
            </a:p>
            <a:p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82" name="TextBox 191"/>
            <p:cNvSpPr txBox="1"/>
            <p:nvPr/>
          </p:nvSpPr>
          <p:spPr>
            <a:xfrm>
              <a:off x="14451050" y="39548133"/>
              <a:ext cx="1251326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6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Rolland T,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Taşan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M,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Charloteaux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B, et al. A proteome-scale map of the human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interactome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network. Cell. 2014;159(5):1212-1226. 7. Hein MY,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Hubner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NC, Poser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I, et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al.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 human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interactome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in three quantitative dimensions organized by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stoichiometries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and abundances. Cell. 2015;163:712–723.</a:t>
              </a:r>
            </a:p>
          </p:txBody>
        </p:sp>
      </p:grpSp>
      <p:sp>
        <p:nvSpPr>
          <p:cNvPr id="159" name="Oval 158"/>
          <p:cNvSpPr/>
          <p:nvPr/>
        </p:nvSpPr>
        <p:spPr>
          <a:xfrm rot="21111499">
            <a:off x="19055090" y="30962924"/>
            <a:ext cx="9972732" cy="7961563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72273" y="41080015"/>
            <a:ext cx="2515844" cy="95005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79594" y="41412858"/>
            <a:ext cx="1397000" cy="635000"/>
          </a:xfrm>
          <a:prstGeom prst="rect">
            <a:avLst/>
          </a:prstGeom>
        </p:spPr>
      </p:pic>
      <p:grpSp>
        <p:nvGrpSpPr>
          <p:cNvPr id="112" name="Group 184"/>
          <p:cNvGrpSpPr>
            <a:grpSpLocks noChangeAspect="1"/>
          </p:cNvGrpSpPr>
          <p:nvPr/>
        </p:nvGrpSpPr>
        <p:grpSpPr>
          <a:xfrm>
            <a:off x="2953274" y="40886518"/>
            <a:ext cx="1415018" cy="728925"/>
            <a:chOff x="6267587" y="1105735"/>
            <a:chExt cx="1975118" cy="1037249"/>
          </a:xfrm>
        </p:grpSpPr>
        <p:sp>
          <p:nvSpPr>
            <p:cNvPr id="120" name="Rounded Rectangle 185"/>
            <p:cNvSpPr/>
            <p:nvPr/>
          </p:nvSpPr>
          <p:spPr bwMode="auto">
            <a:xfrm>
              <a:off x="6267587" y="1105735"/>
              <a:ext cx="1975118" cy="1037249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1981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5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pic>
          <p:nvPicPr>
            <p:cNvPr id="121" name="Picture 186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0" t="9698" r="7615" b="20566"/>
            <a:stretch/>
          </p:blipFill>
          <p:spPr>
            <a:xfrm>
              <a:off x="6330683" y="1174704"/>
              <a:ext cx="1848927" cy="902964"/>
            </a:xfrm>
            <a:prstGeom prst="rect">
              <a:avLst/>
            </a:prstGeom>
          </p:spPr>
        </p:pic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62900" y="41412858"/>
            <a:ext cx="1397000" cy="6350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84949" y="40902210"/>
            <a:ext cx="1397000" cy="6350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58579" y="41412858"/>
            <a:ext cx="1397000" cy="635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956889" y="40886679"/>
            <a:ext cx="1397000" cy="6350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417299" y="41477248"/>
            <a:ext cx="1397000" cy="6350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1852099" y="40886518"/>
            <a:ext cx="1397000" cy="6350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310443" y="41477248"/>
            <a:ext cx="1397000" cy="6350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4875628" y="40902210"/>
            <a:ext cx="1397000" cy="635000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19370289" y="31452167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Summary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1" name="Oval 110"/>
          <p:cNvSpPr/>
          <p:nvPr/>
        </p:nvSpPr>
        <p:spPr>
          <a:xfrm rot="507562">
            <a:off x="19403945" y="22517368"/>
            <a:ext cx="9835376" cy="7910248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6" name="Oval 175"/>
          <p:cNvSpPr/>
          <p:nvPr/>
        </p:nvSpPr>
        <p:spPr>
          <a:xfrm rot="3045028">
            <a:off x="15785533" y="7002139"/>
            <a:ext cx="13917049" cy="12799762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3443163" y="16549025"/>
            <a:ext cx="8109562" cy="954107"/>
          </a:xfrm>
          <a:prstGeom prst="rect">
            <a:avLst/>
          </a:prstGeom>
          <a:solidFill>
            <a:srgbClr val="008CB5">
              <a:alpha val="7843"/>
            </a:srgbClr>
          </a:solidFill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Resulting domain-motif pairs can be compared to known and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tested using </a:t>
            </a:r>
            <a:r>
              <a:rPr lang="en-US" sz="2800" dirty="0" smtClean="0">
                <a:latin typeface="Helvetica Neue" charset="0"/>
                <a:ea typeface="Helvetica Neue" charset="0"/>
                <a:cs typeface="Helvetica Neue" charset="0"/>
              </a:rPr>
              <a:t>phage </a:t>
            </a:r>
            <a:r>
              <a:rPr lang="en-US" sz="2800" dirty="0">
                <a:latin typeface="Helvetica Neue" charset="0"/>
                <a:ea typeface="Helvetica Neue" charset="0"/>
                <a:cs typeface="Helvetica Neue" charset="0"/>
              </a:rPr>
              <a:t>display </a:t>
            </a:r>
            <a:endParaRPr lang="en-US" sz="28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6464181" y="17469541"/>
            <a:ext cx="15736567" cy="9037400"/>
          </a:xfrm>
          <a:prstGeom prst="ellipse">
            <a:avLst/>
          </a:prstGeom>
          <a:solidFill>
            <a:schemeClr val="bg1"/>
          </a:solidFill>
          <a:ln w="508000">
            <a:solidFill>
              <a:srgbClr val="C3C0A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5955" y="17672544"/>
            <a:ext cx="8605259" cy="5485053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6546154" y="22308006"/>
            <a:ext cx="15136792" cy="2337367"/>
            <a:chOff x="6444251" y="22265137"/>
            <a:chExt cx="15136792" cy="2337367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6444251" y="22265137"/>
              <a:ext cx="6560549" cy="10344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3002146" y="22287812"/>
              <a:ext cx="661577" cy="801643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13684945" y="23089455"/>
              <a:ext cx="7896098" cy="108"/>
            </a:xfrm>
            <a:prstGeom prst="line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8055176" y="24588570"/>
              <a:ext cx="12244906" cy="13934"/>
            </a:xfrm>
            <a:prstGeom prst="straightConnector1">
              <a:avLst/>
            </a:prstGeom>
            <a:ln w="63500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8"/>
            <p:cNvCxnSpPr/>
            <p:nvPr/>
          </p:nvCxnSpPr>
          <p:spPr>
            <a:xfrm flipV="1">
              <a:off x="14910134" y="23092541"/>
              <a:ext cx="0" cy="1488185"/>
            </a:xfrm>
            <a:prstGeom prst="straightConnector1">
              <a:avLst/>
            </a:prstGeom>
            <a:ln w="63500" cap="rnd">
              <a:solidFill>
                <a:srgbClr val="C3C0A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999" y="18577617"/>
            <a:ext cx="3431799" cy="1732937"/>
          </a:xfrm>
          <a:prstGeom prst="rect">
            <a:avLst/>
          </a:prstGeom>
        </p:spPr>
      </p:pic>
      <p:cxnSp>
        <p:nvCxnSpPr>
          <p:cNvPr id="100" name="Straight Arrow Connector 99"/>
          <p:cNvCxnSpPr/>
          <p:nvPr/>
        </p:nvCxnSpPr>
        <p:spPr>
          <a:xfrm>
            <a:off x="3273089" y="12571171"/>
            <a:ext cx="533369" cy="1931638"/>
          </a:xfrm>
          <a:prstGeom prst="straightConnector1">
            <a:avLst/>
          </a:prstGeom>
          <a:ln w="2540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464182" y="17469609"/>
            <a:ext cx="15736567" cy="9047570"/>
          </a:xfrm>
          <a:prstGeom prst="ellipse">
            <a:avLst/>
          </a:prstGeom>
          <a:noFill/>
          <a:ln w="508000">
            <a:solidFill>
              <a:srgbClr val="C3C0A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093948" y="20300886"/>
            <a:ext cx="766990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900" u="sng" dirty="0" smtClean="0">
                <a:latin typeface="Helvetica Neue" charset="0"/>
                <a:ea typeface="Helvetica Neue" charset="0"/>
                <a:cs typeface="Helvetica Neue" charset="0"/>
              </a:rPr>
              <a:t>Linear motif mediated protein interactions</a:t>
            </a:r>
            <a:endParaRPr lang="en-US" sz="5900" u="sng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5199327" y="23084904"/>
            <a:ext cx="69726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allow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inducible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recruitment</a:t>
            </a:r>
          </a:p>
          <a:p>
            <a:pPr marL="571500" indent="-571500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extensively involved in cell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signaling 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993877" y="22366868"/>
            <a:ext cx="62723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   short linear motifs:</a:t>
            </a:r>
          </a:p>
          <a:p>
            <a:pPr marL="571500" indent="-5715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3-15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amino acids in length</a:t>
            </a:r>
          </a:p>
          <a:p>
            <a:pPr marL="571500" indent="-571500" algn="ctr">
              <a:buFontTx/>
              <a:buChar char="-"/>
            </a:pP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3-5 defined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positions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206514" y="24580006"/>
            <a:ext cx="100100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buFontTx/>
              <a:buChar char="-"/>
            </a:pPr>
            <a:r>
              <a:rPr lang="en-US" sz="3200">
                <a:latin typeface="Helvetica Neue" charset="0"/>
                <a:ea typeface="Helvetica Neue" charset="0"/>
                <a:cs typeface="Helvetica Neue" charset="0"/>
              </a:rPr>
              <a:t>extensively exploited by </a:t>
            </a:r>
            <a:r>
              <a:rPr lang="en-US" sz="3200" smtClean="0">
                <a:latin typeface="Helvetica Neue" charset="0"/>
                <a:ea typeface="Helvetica Neue" charset="0"/>
                <a:cs typeface="Helvetica Neue" charset="0"/>
              </a:rPr>
              <a:t>viruses</a:t>
            </a:r>
            <a:endParaRPr lang="en-US" sz="32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571500" indent="-571500" algn="ct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evolve quickly and enable rewiring of host-pathogen interactions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498421" y="23828173"/>
            <a:ext cx="8411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r">
              <a:buFontTx/>
              <a:buChar char="-"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hard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to identify functional </a:t>
            </a: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motifs</a:t>
            </a:r>
            <a:endParaRPr lang="en-US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19590998" y="23473294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smtClean="0">
                <a:latin typeface="Helvetica Neue" charset="0"/>
                <a:ea typeface="Helvetica Neue" charset="0"/>
                <a:cs typeface="Helvetica Neue" charset="0"/>
              </a:rPr>
              <a:t>Future directions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4276906" y="6803432"/>
            <a:ext cx="799143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>
                <a:latin typeface="Helvetica Neue" charset="0"/>
                <a:ea typeface="Helvetica Neue" charset="0"/>
                <a:cs typeface="Helvetica Neue" charset="0"/>
              </a:rPr>
              <a:t>Workflow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16672273" y="6999298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Dataset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8573" y="9558760"/>
            <a:ext cx="3587423" cy="3582587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1897481" y="25122355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Results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3641964" y="7940352"/>
            <a:ext cx="6885528" cy="1212780"/>
            <a:chOff x="5285854" y="8132228"/>
            <a:chExt cx="6885528" cy="1212780"/>
          </a:xfrm>
        </p:grpSpPr>
        <p:grpSp>
          <p:nvGrpSpPr>
            <p:cNvPr id="6" name="Group 5"/>
            <p:cNvGrpSpPr/>
            <p:nvPr/>
          </p:nvGrpSpPr>
          <p:grpSpPr>
            <a:xfrm>
              <a:off x="6254616" y="8132228"/>
              <a:ext cx="5916766" cy="1212780"/>
              <a:chOff x="10214797" y="7613760"/>
              <a:chExt cx="5916766" cy="1212780"/>
            </a:xfrm>
          </p:grpSpPr>
          <p:sp>
            <p:nvSpPr>
              <p:cNvPr id="51" name="TextBox 50"/>
              <p:cNvSpPr txBox="1"/>
              <p:nvPr/>
            </p:nvSpPr>
            <p:spPr>
              <a:xfrm>
                <a:off x="10214797" y="7694339"/>
                <a:ext cx="3580005" cy="954107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We obtain protein </a:t>
                </a:r>
              </a:p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interaction data from</a:t>
                </a:r>
              </a:p>
            </p:txBody>
          </p:sp>
          <p:pic>
            <p:nvPicPr>
              <p:cNvPr id="170" name="Content Placeholder 128"/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94802" y="7613760"/>
                <a:ext cx="2336761" cy="1212780"/>
              </a:xfrm>
              <a:prstGeom prst="rect">
                <a:avLst/>
              </a:prstGeom>
            </p:spPr>
          </p:pic>
        </p:grpSp>
        <p:sp>
          <p:nvSpPr>
            <p:cNvPr id="50" name="Oval 49"/>
            <p:cNvSpPr/>
            <p:nvPr/>
          </p:nvSpPr>
          <p:spPr>
            <a:xfrm>
              <a:off x="5285854" y="8235917"/>
              <a:ext cx="903599" cy="90359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371316" y="8625859"/>
            <a:ext cx="5925295" cy="1875891"/>
            <a:chOff x="6343042" y="10796637"/>
            <a:chExt cx="5925295" cy="1875891"/>
          </a:xfrm>
        </p:grpSpPr>
        <p:grpSp>
          <p:nvGrpSpPr>
            <p:cNvPr id="16" name="Group 15"/>
            <p:cNvGrpSpPr/>
            <p:nvPr/>
          </p:nvGrpSpPr>
          <p:grpSpPr>
            <a:xfrm>
              <a:off x="7336799" y="10796637"/>
              <a:ext cx="4931538" cy="1875891"/>
              <a:chOff x="1268809" y="12811572"/>
              <a:chExt cx="4931538" cy="1875891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1268809" y="13733356"/>
                <a:ext cx="4931538" cy="954107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We use                    to identify </a:t>
                </a:r>
              </a:p>
              <a:p>
                <a:pPr marL="571500" marR="0" lvl="0" indent="-571500" defTabSz="91440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k</a:t>
                </a: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nown globular domains</a:t>
                </a:r>
              </a:p>
            </p:txBody>
          </p:sp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46161" y="12811572"/>
                <a:ext cx="1892555" cy="1441947"/>
              </a:xfrm>
              <a:prstGeom prst="rect">
                <a:avLst/>
              </a:prstGeom>
            </p:spPr>
          </p:pic>
        </p:grpSp>
        <p:sp>
          <p:nvSpPr>
            <p:cNvPr id="83" name="Oval 82"/>
            <p:cNvSpPr/>
            <p:nvPr/>
          </p:nvSpPr>
          <p:spPr>
            <a:xfrm>
              <a:off x="6343042" y="11711772"/>
              <a:ext cx="903599" cy="9035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2</a:t>
              </a:r>
              <a:endParaRPr lang="en-US" dirty="0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1678126" y="14335110"/>
            <a:ext cx="7925578" cy="1890718"/>
            <a:chOff x="1682714" y="14271549"/>
            <a:chExt cx="7925578" cy="189071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5771" y="14271549"/>
              <a:ext cx="1311602" cy="1348754"/>
            </a:xfrm>
            <a:prstGeom prst="rect">
              <a:avLst/>
            </a:prstGeom>
          </p:spPr>
        </p:pic>
        <p:grpSp>
          <p:nvGrpSpPr>
            <p:cNvPr id="66" name="Group 65"/>
            <p:cNvGrpSpPr/>
            <p:nvPr/>
          </p:nvGrpSpPr>
          <p:grpSpPr>
            <a:xfrm>
              <a:off x="1682714" y="14346385"/>
              <a:ext cx="7925578" cy="1815882"/>
              <a:chOff x="2279681" y="14960815"/>
              <a:chExt cx="7925578" cy="1815882"/>
            </a:xfrm>
          </p:grpSpPr>
          <p:sp>
            <p:nvSpPr>
              <p:cNvPr id="58" name="TextBox 57"/>
              <p:cNvSpPr txBox="1"/>
              <p:nvPr/>
            </p:nvSpPr>
            <p:spPr>
              <a:xfrm>
                <a:off x="4633798" y="14960815"/>
                <a:ext cx="5571461" cy="1815882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571500" lvl="0" indent="-571500" algn="ctr" defTabSz="914400">
                  <a:defRPr/>
                </a:pP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We take interacting partners of </a:t>
                </a:r>
              </a:p>
              <a:p>
                <a:pPr marL="571500" lvl="0" indent="-571500" algn="ctr" defTabSz="914400">
                  <a:defRPr/>
                </a:pP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e</a:t>
                </a: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very protein that contains these </a:t>
                </a:r>
              </a:p>
              <a:p>
                <a:pPr marL="571500" lvl="0" indent="-571500" algn="ctr" defTabSz="914400">
                  <a:defRPr/>
                </a:pP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domains and use </a:t>
                </a:r>
                <a:r>
                  <a:rPr lang="en-US" sz="2800" dirty="0" err="1" smtClean="0">
                    <a:latin typeface="Helvetica Neue" charset="0"/>
                    <a:ea typeface="Helvetica Neue" charset="0"/>
                    <a:cs typeface="Helvetica Neue" charset="0"/>
                  </a:rPr>
                  <a:t>QSLIMFinder</a:t>
                </a: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 to </a:t>
                </a:r>
                <a:r>
                  <a:rPr lang="en-US" sz="2800" dirty="0">
                    <a:latin typeface="Helvetica Neue" charset="0"/>
                    <a:ea typeface="Helvetica Neue" charset="0"/>
                    <a:cs typeface="Helvetica Neue" charset="0"/>
                  </a:rPr>
                  <a:t>discover linear motifs </a:t>
                </a:r>
                <a:r>
                  <a:rPr lang="en-US" sz="2800" dirty="0" smtClean="0">
                    <a:latin typeface="Helvetica Neue" charset="0"/>
                    <a:ea typeface="Helvetica Neue" charset="0"/>
                    <a:cs typeface="Helvetica Neue" charset="0"/>
                  </a:rPr>
                  <a:t>de-novo</a:t>
                </a:r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2279681" y="15458292"/>
                <a:ext cx="903599" cy="903599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4</a:t>
                </a:r>
                <a:endParaRPr lang="en-US" dirty="0"/>
              </a:p>
            </p:txBody>
          </p:sp>
        </p:grpSp>
      </p:grpSp>
      <p:sp>
        <p:nvSpPr>
          <p:cNvPr id="91" name="Oval 90"/>
          <p:cNvSpPr/>
          <p:nvPr/>
        </p:nvSpPr>
        <p:spPr>
          <a:xfrm>
            <a:off x="2403385" y="16599533"/>
            <a:ext cx="903599" cy="90359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93" name="Straight Arrow Connector 92"/>
          <p:cNvCxnSpPr/>
          <p:nvPr/>
        </p:nvCxnSpPr>
        <p:spPr>
          <a:xfrm>
            <a:off x="6464181" y="10678891"/>
            <a:ext cx="1478732" cy="2325937"/>
          </a:xfrm>
          <a:prstGeom prst="straightConnector1">
            <a:avLst/>
          </a:prstGeom>
          <a:ln w="2540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4221440" y="11691029"/>
            <a:ext cx="2363459" cy="1900824"/>
            <a:chOff x="4599204" y="12283278"/>
            <a:chExt cx="2363459" cy="1900824"/>
          </a:xfrm>
        </p:grpSpPr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709" y="12283278"/>
              <a:ext cx="782098" cy="1106914"/>
            </a:xfrm>
            <a:prstGeom prst="rect">
              <a:avLst/>
            </a:prstGeom>
          </p:spPr>
        </p:pic>
        <p:sp>
          <p:nvSpPr>
            <p:cNvPr id="107" name="TextBox 106"/>
            <p:cNvSpPr txBox="1"/>
            <p:nvPr/>
          </p:nvSpPr>
          <p:spPr>
            <a:xfrm>
              <a:off x="4599204" y="13229995"/>
              <a:ext cx="2363459" cy="954107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 smtClean="0">
                  <a:latin typeface="Helvetica Neue" charset="0"/>
                  <a:ea typeface="Helvetica Neue" charset="0"/>
                  <a:cs typeface="Helvetica Neue" charset="0"/>
                </a:rPr>
                <a:t>motif-domain </a:t>
              </a:r>
            </a:p>
            <a:p>
              <a:pPr marL="571500" marR="0" lvl="0" indent="-57150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800" dirty="0">
                  <a:latin typeface="Helvetica Neue" charset="0"/>
                  <a:ea typeface="Helvetica Neue" charset="0"/>
                  <a:cs typeface="Helvetica Neue" charset="0"/>
                </a:rPr>
                <a:t>p</a:t>
              </a:r>
              <a:r>
                <a:rPr lang="en-US" sz="2800" dirty="0" smtClean="0">
                  <a:latin typeface="Helvetica Neue" charset="0"/>
                  <a:ea typeface="Helvetica Neue" charset="0"/>
                  <a:cs typeface="Helvetica Neue" charset="0"/>
                </a:rPr>
                <a:t>air</a:t>
              </a:r>
            </a:p>
          </p:txBody>
        </p:sp>
      </p:grpSp>
      <p:sp>
        <p:nvSpPr>
          <p:cNvPr id="87" name="Oval 86"/>
          <p:cNvSpPr/>
          <p:nvPr/>
        </p:nvSpPr>
        <p:spPr>
          <a:xfrm>
            <a:off x="18716149" y="8405134"/>
            <a:ext cx="903599" cy="84148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9738841" y="8028203"/>
            <a:ext cx="70866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Experimentally derived protein-protein interaction data</a:t>
            </a:r>
            <a:r>
              <a:rPr lang="en-US" sz="3200" smtClean="0">
                <a:latin typeface="Helvetica Neue" charset="0"/>
                <a:ea typeface="Helvetica Neue" charset="0"/>
                <a:cs typeface="Helvetica Neue" charset="0"/>
              </a:rPr>
              <a:t>: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>
                <a:latin typeface="Helvetica Neue" charset="0"/>
                <a:ea typeface="Helvetica Neue" charset="0"/>
                <a:cs typeface="Helvetica Neue" charset="0"/>
              </a:rPr>
              <a:t>human-human vs viral-human</a:t>
            </a:r>
            <a:endParaRPr lang="en-US" sz="32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20142360" y="9690890"/>
            <a:ext cx="6963697" cy="737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28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196512" y="15259050"/>
            <a:ext cx="10922000" cy="1282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0" dirty="0" smtClean="0">
                <a:latin typeface="EBI-Species" charset="-127"/>
                <a:ea typeface="EBI-Species" charset="-127"/>
                <a:cs typeface="EBI-Species" charset="-127"/>
              </a:rPr>
              <a:t>v H</a:t>
            </a:r>
            <a:endParaRPr lang="en-US" sz="40000" dirty="0">
              <a:latin typeface="EBI-Species" charset="-127"/>
              <a:ea typeface="EBI-Species" charset="-127"/>
              <a:cs typeface="EBI-Species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8351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8727</TotalTime>
  <Words>245</Words>
  <Application>Microsoft Macintosh PowerPoint</Application>
  <PresentationFormat>Custom</PresentationFormat>
  <Paragraphs>52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EBI-Species</vt:lpstr>
      <vt:lpstr>Helvetica Neue</vt:lpstr>
      <vt:lpstr>Arial</vt:lpstr>
      <vt:lpstr>Office Theme</vt:lpstr>
      <vt:lpstr>Identifying novel functional linear motifs using host-viral protein interactions and the principle of convergent evolution </vt:lpstr>
      <vt:lpstr>PowerPoint Presentation</vt:lpstr>
    </vt:vector>
  </TitlesOfParts>
  <Manager/>
  <Company>EMBL-EBI</Company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EMBL-EBI slide template</dc:title>
  <dc:subject/>
  <dc:creator>Spencer Phillips</dc:creator>
  <cp:keywords/>
  <dc:description/>
  <cp:lastModifiedBy>Vitalii Kleshchevnikov</cp:lastModifiedBy>
  <cp:revision>136</cp:revision>
  <cp:lastPrinted>2017-09-12T15:23:05Z</cp:lastPrinted>
  <dcterms:created xsi:type="dcterms:W3CDTF">2012-11-28T10:45:47Z</dcterms:created>
  <dcterms:modified xsi:type="dcterms:W3CDTF">2017-09-12T19:24:42Z</dcterms:modified>
  <cp:category/>
</cp:coreProperties>
</file>